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4660"/>
  </p:normalViewPr>
  <p:slideViewPr>
    <p:cSldViewPr>
      <p:cViewPr>
        <p:scale>
          <a:sx n="33" d="100"/>
          <a:sy n="33" d="100"/>
        </p:scale>
        <p:origin x="1568" y="315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4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6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6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1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4"/>
            <a:ext cx="37307520" cy="6537960"/>
          </a:xfrm>
        </p:spPr>
        <p:txBody>
          <a:bodyPr anchor="t"/>
          <a:lstStyle>
            <a:lvl1pPr algn="l">
              <a:defRPr sz="165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7"/>
            <a:ext cx="37307520" cy="7200897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8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16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24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33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41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49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57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66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3"/>
          </a:xfrm>
        </p:spPr>
        <p:txBody>
          <a:bodyPr/>
          <a:lstStyle>
            <a:lvl1pPr>
              <a:defRPr sz="11501"/>
            </a:lvl1pPr>
            <a:lvl2pPr>
              <a:defRPr sz="9901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3"/>
          </a:xfrm>
        </p:spPr>
        <p:txBody>
          <a:bodyPr/>
          <a:lstStyle>
            <a:lvl1pPr>
              <a:defRPr sz="11501"/>
            </a:lvl1pPr>
            <a:lvl2pPr>
              <a:defRPr sz="9901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57"/>
          </a:xfrm>
        </p:spPr>
        <p:txBody>
          <a:bodyPr anchor="b"/>
          <a:lstStyle>
            <a:lvl1pPr marL="0" indent="0">
              <a:buNone/>
              <a:defRPr sz="9901" b="1"/>
            </a:lvl1pPr>
            <a:lvl2pPr marL="1881083" indent="0">
              <a:buNone/>
              <a:defRPr sz="8200" b="1"/>
            </a:lvl2pPr>
            <a:lvl3pPr marL="3762165" indent="0">
              <a:buNone/>
              <a:defRPr sz="7400" b="1"/>
            </a:lvl3pPr>
            <a:lvl4pPr marL="5643248" indent="0">
              <a:buNone/>
              <a:defRPr sz="6600" b="1"/>
            </a:lvl4pPr>
            <a:lvl5pPr marL="7524331" indent="0">
              <a:buNone/>
              <a:defRPr sz="6600" b="1"/>
            </a:lvl5pPr>
            <a:lvl6pPr marL="9405413" indent="0">
              <a:buNone/>
              <a:defRPr sz="6600" b="1"/>
            </a:lvl6pPr>
            <a:lvl7pPr marL="11286496" indent="0">
              <a:buNone/>
              <a:defRPr sz="6600" b="1"/>
            </a:lvl7pPr>
            <a:lvl8pPr marL="13167579" indent="0">
              <a:buNone/>
              <a:defRPr sz="6600" b="1"/>
            </a:lvl8pPr>
            <a:lvl9pPr marL="15048663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3"/>
          </a:xfrm>
        </p:spPr>
        <p:txBody>
          <a:bodyPr/>
          <a:lstStyle>
            <a:lvl1pPr>
              <a:defRPr sz="9901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4"/>
            <a:ext cx="19400520" cy="3070857"/>
          </a:xfrm>
        </p:spPr>
        <p:txBody>
          <a:bodyPr anchor="b"/>
          <a:lstStyle>
            <a:lvl1pPr marL="0" indent="0">
              <a:buNone/>
              <a:defRPr sz="9901" b="1"/>
            </a:lvl1pPr>
            <a:lvl2pPr marL="1881083" indent="0">
              <a:buNone/>
              <a:defRPr sz="8200" b="1"/>
            </a:lvl2pPr>
            <a:lvl3pPr marL="3762165" indent="0">
              <a:buNone/>
              <a:defRPr sz="7400" b="1"/>
            </a:lvl3pPr>
            <a:lvl4pPr marL="5643248" indent="0">
              <a:buNone/>
              <a:defRPr sz="6600" b="1"/>
            </a:lvl4pPr>
            <a:lvl5pPr marL="7524331" indent="0">
              <a:buNone/>
              <a:defRPr sz="6600" b="1"/>
            </a:lvl5pPr>
            <a:lvl6pPr marL="9405413" indent="0">
              <a:buNone/>
              <a:defRPr sz="6600" b="1"/>
            </a:lvl6pPr>
            <a:lvl7pPr marL="11286496" indent="0">
              <a:buNone/>
              <a:defRPr sz="6600" b="1"/>
            </a:lvl7pPr>
            <a:lvl8pPr marL="13167579" indent="0">
              <a:buNone/>
              <a:defRPr sz="6600" b="1"/>
            </a:lvl8pPr>
            <a:lvl9pPr marL="15048663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3"/>
          </a:xfrm>
        </p:spPr>
        <p:txBody>
          <a:bodyPr/>
          <a:lstStyle>
            <a:lvl1pPr>
              <a:defRPr sz="9901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3"/>
          </a:xfrm>
        </p:spPr>
        <p:txBody>
          <a:bodyPr/>
          <a:lstStyle>
            <a:lvl1pPr>
              <a:defRPr sz="13200"/>
            </a:lvl1pPr>
            <a:lvl2pPr>
              <a:defRPr sz="11501"/>
            </a:lvl2pPr>
            <a:lvl3pPr>
              <a:defRPr sz="9901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2" cy="22517103"/>
          </a:xfrm>
        </p:spPr>
        <p:txBody>
          <a:bodyPr/>
          <a:lstStyle>
            <a:lvl1pPr marL="0" indent="0">
              <a:buNone/>
              <a:defRPr sz="5800"/>
            </a:lvl1pPr>
            <a:lvl2pPr marL="1881083" indent="0">
              <a:buNone/>
              <a:defRPr sz="4901"/>
            </a:lvl2pPr>
            <a:lvl3pPr marL="3762165" indent="0">
              <a:buNone/>
              <a:defRPr sz="4101"/>
            </a:lvl3pPr>
            <a:lvl4pPr marL="5643248" indent="0">
              <a:buNone/>
              <a:defRPr sz="3701"/>
            </a:lvl4pPr>
            <a:lvl5pPr marL="7524331" indent="0">
              <a:buNone/>
              <a:defRPr sz="3701"/>
            </a:lvl5pPr>
            <a:lvl6pPr marL="9405413" indent="0">
              <a:buNone/>
              <a:defRPr sz="3701"/>
            </a:lvl6pPr>
            <a:lvl7pPr marL="11286496" indent="0">
              <a:buNone/>
              <a:defRPr sz="3701"/>
            </a:lvl7pPr>
            <a:lvl8pPr marL="13167579" indent="0">
              <a:buNone/>
              <a:defRPr sz="3701"/>
            </a:lvl8pPr>
            <a:lvl9pPr marL="15048663" indent="0">
              <a:buNone/>
              <a:defRPr sz="3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3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1083" indent="0">
              <a:buNone/>
              <a:defRPr sz="11501"/>
            </a:lvl2pPr>
            <a:lvl3pPr marL="3762165" indent="0">
              <a:buNone/>
              <a:defRPr sz="9901"/>
            </a:lvl3pPr>
            <a:lvl4pPr marL="5643248" indent="0">
              <a:buNone/>
              <a:defRPr sz="8200"/>
            </a:lvl4pPr>
            <a:lvl5pPr marL="7524331" indent="0">
              <a:buNone/>
              <a:defRPr sz="8200"/>
            </a:lvl5pPr>
            <a:lvl6pPr marL="9405413" indent="0">
              <a:buNone/>
              <a:defRPr sz="8200"/>
            </a:lvl6pPr>
            <a:lvl7pPr marL="11286496" indent="0">
              <a:buNone/>
              <a:defRPr sz="8200"/>
            </a:lvl7pPr>
            <a:lvl8pPr marL="13167579" indent="0">
              <a:buNone/>
              <a:defRPr sz="8200"/>
            </a:lvl8pPr>
            <a:lvl9pPr marL="15048663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4"/>
            <a:ext cx="26334720" cy="3863337"/>
          </a:xfrm>
        </p:spPr>
        <p:txBody>
          <a:bodyPr/>
          <a:lstStyle>
            <a:lvl1pPr marL="0" indent="0">
              <a:buNone/>
              <a:defRPr sz="5800"/>
            </a:lvl1pPr>
            <a:lvl2pPr marL="1881083" indent="0">
              <a:buNone/>
              <a:defRPr sz="4901"/>
            </a:lvl2pPr>
            <a:lvl3pPr marL="3762165" indent="0">
              <a:buNone/>
              <a:defRPr sz="4101"/>
            </a:lvl3pPr>
            <a:lvl4pPr marL="5643248" indent="0">
              <a:buNone/>
              <a:defRPr sz="3701"/>
            </a:lvl4pPr>
            <a:lvl5pPr marL="7524331" indent="0">
              <a:buNone/>
              <a:defRPr sz="3701"/>
            </a:lvl5pPr>
            <a:lvl6pPr marL="9405413" indent="0">
              <a:buNone/>
              <a:defRPr sz="3701"/>
            </a:lvl6pPr>
            <a:lvl7pPr marL="11286496" indent="0">
              <a:buNone/>
              <a:defRPr sz="3701"/>
            </a:lvl7pPr>
            <a:lvl8pPr marL="13167579" indent="0">
              <a:buNone/>
              <a:defRPr sz="3701"/>
            </a:lvl8pPr>
            <a:lvl9pPr marL="15048663" indent="0">
              <a:buNone/>
              <a:defRPr sz="3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3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4"/>
            <a:ext cx="1024128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B284-744B-4721-A18B-06871C4F313B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4"/>
            <a:ext cx="1389888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4"/>
            <a:ext cx="1024128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2DEE6-4831-472C-B144-EDA33EA28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0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165" rtl="0" eaLnBrk="1" latinLnBrk="0" hangingPunct="1">
        <a:spcBef>
          <a:spcPct val="0"/>
        </a:spcBef>
        <a:buNone/>
        <a:defRPr sz="18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812" indent="-1410812" algn="l" defTabSz="3762165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759" indent="-1175677" algn="l" defTabSz="3762165" rtl="0" eaLnBrk="1" latinLnBrk="0" hangingPunct="1">
        <a:spcBef>
          <a:spcPct val="20000"/>
        </a:spcBef>
        <a:buFont typeface="Arial" pitchFamily="34" charset="0"/>
        <a:buChar char="–"/>
        <a:defRPr sz="11501" kern="1200">
          <a:solidFill>
            <a:schemeClr val="tx1"/>
          </a:solidFill>
          <a:latin typeface="+mn-lt"/>
          <a:ea typeface="+mn-ea"/>
          <a:cs typeface="+mn-cs"/>
        </a:defRPr>
      </a:lvl2pPr>
      <a:lvl3pPr marL="4702708" indent="-940542" algn="l" defTabSz="3762165" rtl="0" eaLnBrk="1" latinLnBrk="0" hangingPunct="1">
        <a:spcBef>
          <a:spcPct val="20000"/>
        </a:spcBef>
        <a:buFont typeface="Arial" pitchFamily="34" charset="0"/>
        <a:buChar char="•"/>
        <a:defRPr sz="9901" kern="1200">
          <a:solidFill>
            <a:schemeClr val="tx1"/>
          </a:solidFill>
          <a:latin typeface="+mn-lt"/>
          <a:ea typeface="+mn-ea"/>
          <a:cs typeface="+mn-cs"/>
        </a:defRPr>
      </a:lvl3pPr>
      <a:lvl4pPr marL="6583790" indent="-940542" algn="l" defTabSz="3762165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873" indent="-940542" algn="l" defTabSz="3762165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955" indent="-940542" algn="l" defTabSz="37621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7039" indent="-940542" algn="l" defTabSz="37621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8121" indent="-940542" algn="l" defTabSz="37621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9204" indent="-940542" algn="l" defTabSz="3762165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83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165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248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331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413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496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579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663" algn="l" defTabSz="3762165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456" y="32584769"/>
            <a:ext cx="43916656" cy="3817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accent1"/>
              </a:gs>
              <a:gs pos="100000">
                <a:schemeClr val="tx2"/>
              </a:gs>
            </a:gsLst>
            <a:lin ang="5400000" scaled="0"/>
            <a:tileRect/>
          </a:gradFill>
          <a:ln w="88900" cap="sq" cmpd="sng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914400" bIns="274320" rtlCol="0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90" y="30110638"/>
            <a:ext cx="1719209" cy="22311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1068" y="11406703"/>
            <a:ext cx="13027532" cy="707886"/>
          </a:xfrm>
          <a:prstGeom prst="rect">
            <a:avLst/>
          </a:prstGeom>
          <a:noFill/>
          <a:ln w="127000" cap="sq" cmpd="dbl">
            <a:noFill/>
            <a:beve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rIns="274320" rtlCol="0">
            <a:spAutoFit/>
          </a:bodyPr>
          <a:lstStyle/>
          <a:p>
            <a:pPr algn="ctr"/>
            <a:r>
              <a:rPr lang="en-US" sz="4000" b="1" cap="small" dirty="0">
                <a:latin typeface="Times New Roman"/>
                <a:cs typeface="Times New Roman"/>
              </a:rPr>
              <a:t>Research Field Site </a:t>
            </a:r>
            <a:r>
              <a:rPr lang="en-US" sz="4000" b="1" cap="small" dirty="0" smtClean="0">
                <a:latin typeface="Times New Roman"/>
                <a:cs typeface="Times New Roman"/>
              </a:rPr>
              <a:t>And Methodology </a:t>
            </a:r>
            <a:endParaRPr lang="en-US" sz="2400" dirty="0">
              <a:latin typeface="Times New Roman"/>
              <a:cs typeface="Times New Roman"/>
            </a:endParaRPr>
          </a:p>
        </p:txBody>
      </p:sp>
      <p:sp useBgFill="1">
        <p:nvSpPr>
          <p:cNvPr id="13" name="TextBox 12"/>
          <p:cNvSpPr txBox="1">
            <a:spLocks/>
          </p:cNvSpPr>
          <p:nvPr/>
        </p:nvSpPr>
        <p:spPr>
          <a:xfrm>
            <a:off x="457201" y="3454648"/>
            <a:ext cx="12725400" cy="7048083"/>
          </a:xfrm>
          <a:prstGeom prst="rect">
            <a:avLst/>
          </a:prstGeom>
          <a:ln w="127000" cap="sq" cmpd="dbl">
            <a:noFill/>
            <a:beve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rIns="274320" rtlCol="0">
            <a:spAutoFit/>
          </a:bodyPr>
          <a:lstStyle/>
          <a:p>
            <a:pPr algn="ctr"/>
            <a:r>
              <a:rPr lang="en-US" sz="3600" b="1" cap="small" dirty="0" smtClean="0">
                <a:latin typeface="Times New Roman"/>
                <a:cs typeface="Times New Roman"/>
              </a:rPr>
              <a:t>Introduction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of the world’s soil carbon pool is contained in northern permafrost regions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2000, average temperature levels in the Swedish sub-arctic region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crossed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0⁰C mean annual threshold for permafrost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[2]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Peatlands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Northern permafrost regions have been currently experiencing increased thaw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rates, which can liberate carbon in the form of carbon dioxide (CO2) and total hydrocarbons (THCs)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[2,3]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carbon dioxide and methane to the atmosphere will create positive feedback to global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warming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[2, 4]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question whether the northern peatlands will remain an overall carbon sink or if they will shift to a carbon source.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cap="small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1201" y="11109186"/>
            <a:ext cx="5125581" cy="297517"/>
          </a:xfrm>
          <a:prstGeom prst="rect">
            <a:avLst/>
          </a:prstGeom>
          <a:noFill/>
          <a:ln w="38100" cap="sq" cmpd="sng">
            <a:solidFill>
              <a:schemeClr val="tx2"/>
            </a:solidFill>
            <a:beve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aseline="30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13177" y="3345288"/>
            <a:ext cx="12635690" cy="954107"/>
          </a:xfrm>
          <a:prstGeom prst="rect">
            <a:avLst/>
          </a:prstGeom>
          <a:noFill/>
          <a:ln w="127000" cap="sq" cmpd="dbl">
            <a:noFill/>
            <a:beve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rIns="274320" rtlCol="0">
            <a:spAutoFit/>
          </a:bodyPr>
          <a:lstStyle/>
          <a:p>
            <a:pPr algn="ctr"/>
            <a:r>
              <a:rPr lang="en-US" sz="3600" b="1" cap="small" dirty="0">
                <a:latin typeface="Times New Roman"/>
                <a:cs typeface="Times New Roman"/>
              </a:rPr>
              <a:t>Results</a:t>
            </a:r>
            <a:endParaRPr lang="en-US" sz="3600" dirty="0">
              <a:latin typeface="Times New Roman"/>
              <a:cs typeface="Times New Roman"/>
            </a:endParaRPr>
          </a:p>
          <a:p>
            <a:pPr>
              <a:tabLst>
                <a:tab pos="454042" algn="l"/>
              </a:tabLst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556"/>
            <a:ext cx="43891200" cy="316584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88900" cap="sq" cmpd="sng">
            <a:solidFill>
              <a:schemeClr val="bg1"/>
            </a:solidFill>
            <a:miter lim="800000"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914400" bIns="274320" rtlCol="0"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Automatic chamber measurements of Net Ecosystem  (CO2) Exchange at a Subarctic Mire in Northern Sweden  </a:t>
            </a:r>
            <a:r>
              <a:rPr lang="en-US" sz="6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en-US" sz="60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Xavier Parker-Smith</a:t>
            </a:r>
            <a:r>
              <a:rPr lang="en-US" sz="3200" b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Maeah Walthall</a:t>
            </a:r>
            <a:r>
              <a:rPr lang="en-US" sz="3200" b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Ryan Lawrence</a:t>
            </a:r>
            <a:r>
              <a:rPr lang="en-US" sz="3200" b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</a:p>
          <a:p>
            <a:pPr algn="ctr"/>
            <a:r>
              <a:rPr lang="en-US" sz="16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North Carolina A&amp;T State University North Carolina, 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USA.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(xavierparkersmith@yahoo.com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)  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George Mason University Virginia, USA. (mwalthal@gmu.edu)  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University of New Hampshire New Hampshire, USA(ryan.d.lawrence@gmail.com)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71515" y="3581400"/>
            <a:ext cx="14503383" cy="646331"/>
          </a:xfrm>
          <a:prstGeom prst="rect">
            <a:avLst/>
          </a:prstGeom>
          <a:noFill/>
          <a:ln w="127000" cap="sq" cmpd="dbl">
            <a:noFill/>
            <a:beve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5760" rIns="365760" rtlCol="0">
            <a:spAutoFit/>
          </a:bodyPr>
          <a:lstStyle/>
          <a:p>
            <a:pPr algn="ctr"/>
            <a:r>
              <a:rPr lang="en-US" sz="3600" b="1" cap="small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Conclusion</a:t>
            </a:r>
            <a:endParaRPr lang="en-US" sz="3600" b="1" cap="small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08600" y="24003000"/>
            <a:ext cx="13066721" cy="461665"/>
          </a:xfrm>
          <a:prstGeom prst="rect">
            <a:avLst/>
          </a:prstGeom>
          <a:noFill/>
          <a:ln w="127000" cap="sq" cmpd="dbl">
            <a:noFill/>
            <a:beve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rIns="274320" rtlCol="0" anchor="t">
            <a:spAutoFit/>
          </a:bodyPr>
          <a:lstStyle/>
          <a:p>
            <a:pPr marL="576284" indent="-241310" algn="ctr"/>
            <a:r>
              <a:rPr lang="en-US" sz="2400" b="1" cap="small" dirty="0" smtClean="0">
                <a:latin typeface="Times New Roman"/>
                <a:cs typeface="Times New Roman"/>
              </a:rPr>
              <a:t>References</a:t>
            </a:r>
            <a:endParaRPr lang="en-US" sz="1400" b="1" cap="small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1508" y="10401300"/>
            <a:ext cx="5618267" cy="40011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beve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24" name="Picture 23" descr="DSCN225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24648" r="31060" b="53685"/>
          <a:stretch/>
        </p:blipFill>
        <p:spPr>
          <a:xfrm>
            <a:off x="21912842" y="19905809"/>
            <a:ext cx="0" cy="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6854" y="28213718"/>
            <a:ext cx="1211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. </a:t>
            </a:r>
            <a:endParaRPr lang="en-US" sz="2000" baseline="30000" dirty="0"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4464" y="441067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854" y="12284332"/>
            <a:ext cx="14090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/>
                <a:cs typeface="Times New Roman"/>
              </a:rPr>
              <a:t>Stordalen Mire near Abisko, Sweden (68°21' N, 19°03' E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/>
                <a:cs typeface="Times New Roman"/>
              </a:rPr>
              <a:t>Primarily composed of three different ecosystems along a thaw gradient</a:t>
            </a:r>
            <a:r>
              <a:rPr lang="en-US" sz="3200" dirty="0" smtClean="0">
                <a:latin typeface="Times New Roman"/>
                <a:cs typeface="Times New Roman"/>
              </a:rPr>
              <a:t>: Palsa, Sphagnum, and Eriophorum 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80" y="13875554"/>
            <a:ext cx="10690908" cy="706143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17537" y="21585857"/>
            <a:ext cx="130275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To calculate the net ecosystem (CO2) exchange (NEE)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Chamber System was used to measure CO2 flux at each of the sites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(9) chambers distributed among sites:</a:t>
            </a: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 each in the palsa and Sphagnum habitats, and n = 2 in the Eriophorum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n=1 in the Eriophorum/Sphagnum site (Ch. 9)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45" y="24917400"/>
            <a:ext cx="9130712" cy="456991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5179613" y="12498184"/>
            <a:ext cx="67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3) Spatial Variability Flux Measurements by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Site. The graph shows the individual data points for each site during the green season. 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21032" y="20820336"/>
            <a:ext cx="944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1) Thaw Gradient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28950" y="29410414"/>
            <a:ext cx="997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2) Stordalen Mire Research Site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90" y="5817534"/>
            <a:ext cx="7516075" cy="663679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1927800" y="4876800"/>
            <a:ext cx="982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measurements made during peak growing season  we were able to conclude that Stordalen mire during the summer of 2013 was a CO2 sink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individual sites were atmospheric C sinks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had the strongest environmental correlation to NEE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455" y="5819244"/>
            <a:ext cx="7458447" cy="642808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2157178" y="12498184"/>
            <a:ext cx="7484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4) NEE vs day of year (DOY) of all 4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sites. This graph displays the trend of the NEE averages for each individual site throughout the green season.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gives a clearer insight to the atmospheric function of each site showing an average of C uptake.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3698200"/>
            <a:ext cx="6350692" cy="478400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1811000" y="28498800"/>
            <a:ext cx="624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6) Regressive NEE vs PAR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0" y="23740631"/>
            <a:ext cx="6083352" cy="458721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4841200" y="28270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Regressive NEE vs Ground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374869" y="4245529"/>
            <a:ext cx="1248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were taken during the green season (days 121-260) of 2013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0" y="23545800"/>
            <a:ext cx="6414922" cy="510342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8211800" y="283464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Regressive  NEE vs Air Temperature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699200" y="24917400"/>
            <a:ext cx="1053385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E. a G. Schuur, J. Bockheim, J. Canadell, E. Euskirchen, C. B. Field, S. V Goryachkin, S. Hagemann, P. Kuhry, P. Lafleur, H. Lee, G. Mazhitova, F. E. Nelson, a R. V., Romanovsky, N. Shiklomanov, C. Tarnocai, S. Venevsky, J. G. Vogel, and S. a Zimov, “Vulnerability of permafrost carbon to climate change: implications for the global carbon cycle,”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Bioscience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58, no. 8, pp. 704–714,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V. Callaghan, F. Bergholm, T. R. Christensen, C. Jonasson, U. Kokfelt, and M. Johansson, “A new climate era in the sub-Arctic: Accelerating climate changes and multiple impacts,” Geophys. Res. Lett., vol. 37, no. 14, pp. 1–6, 2010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Malmer, T. Johansson, M. Olsrud, and T. R. Christensen, “Vegetation, climatic changes and net carbon sequestration in a North-Scandinavian subarctic mire over 30 years,” Glob. Chang. Biol., vol. 11, no. 11, pp. 1895–1909, 2005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Applications and N. May, “Northern Peatlands : Role in the Carbon Cycle and Probable Responses to Climatic Warming Eville Gorham NORTHERN PEATLANDS : ROLE IN THE CARBON CYCLE AND PROBABLE RESPONSES TO CLIMATIC WARMING1,” vol. 1, no. 2, pp. 182–195, 1991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0" y="8534400"/>
            <a:ext cx="7277100" cy="2686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94800" y="16383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latin typeface="Times New Roman"/>
                <a:cs typeface="Times New Roman"/>
              </a:rPr>
              <a:t>Future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small" dirty="0">
                <a:latin typeface="Times New Roman"/>
                <a:cs typeface="Times New Roman"/>
              </a:rPr>
              <a:t>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37400" y="175260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active layer and water table data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examination of the correlation between environmental variables and NEE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9400" y="20726400"/>
            <a:ext cx="67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>
                <a:latin typeface="Times New Roman"/>
                <a:cs typeface="Times New Roman"/>
              </a:rPr>
              <a:t>Acknowledgements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80200" y="217932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Linda B. Hayden, Principal Investigator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Patrick M. Crill, Stockholm University, Sweden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Ryan Lawrence, Mentor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74869" y="4839987"/>
            <a:ext cx="7964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0.87 to ensure 95% confidence level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set to 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0" y="30327058"/>
            <a:ext cx="3333750" cy="196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1" y="30288912"/>
            <a:ext cx="1925310" cy="19253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16383000"/>
            <a:ext cx="12420600" cy="34112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773400" y="20345400"/>
            <a:ext cx="129540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table showing the regression data of the environmental variables (PAR, Air Temperature, Ground Temperature) for each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site. The values shown are 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 calculated for each site. The 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 explain how much a particular environmental variable impacts the data. Looking at the table, PAR as the highest r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for each individual site showing that PAR explains most of the data.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7400" y="119634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Table 2) Show the values of each vegetation site that represent the spatial variability flux. The minimum value represents C uptake and the maximum value represents C emissions. Base on the values within the table, the Eriophorum site and the Ch. 9 site have the highest C emission and C uptake data points.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3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650</Words>
  <Application>Microsoft Macintosh PowerPoint</Application>
  <PresentationFormat>Custom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MMT</dc:creator>
  <cp:lastModifiedBy>Xavier Parker-Smith</cp:lastModifiedBy>
  <cp:revision>59</cp:revision>
  <dcterms:created xsi:type="dcterms:W3CDTF">2013-01-23T13:46:25Z</dcterms:created>
  <dcterms:modified xsi:type="dcterms:W3CDTF">2015-07-15T20:39:55Z</dcterms:modified>
</cp:coreProperties>
</file>